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2" r:id="rId4"/>
    <p:sldId id="267" r:id="rId5"/>
    <p:sldId id="258" r:id="rId6"/>
    <p:sldId id="259" r:id="rId7"/>
    <p:sldId id="260" r:id="rId8"/>
    <p:sldId id="268" r:id="rId9"/>
    <p:sldId id="261" r:id="rId10"/>
    <p:sldId id="263" r:id="rId11"/>
    <p:sldId id="269" r:id="rId12"/>
    <p:sldId id="270"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0"/>
    <p:restoredTop sz="94742"/>
  </p:normalViewPr>
  <p:slideViewPr>
    <p:cSldViewPr snapToGrid="0" snapToObjects="1">
      <p:cViewPr>
        <p:scale>
          <a:sx n="112" d="100"/>
          <a:sy n="112" d="100"/>
        </p:scale>
        <p:origin x="1992"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Ne is fairly stable unless there is a massive alteration to a population</a:t>
            </a:r>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Esitmates</a:t>
            </a:r>
            <a:r>
              <a:rPr lang="en-US" dirty="0"/>
              <a:t> get smaller and have error bars as we approach more recent generations</a:t>
            </a:r>
          </a:p>
          <a:p>
            <a:r>
              <a:rPr lang="en-US" dirty="0"/>
              <a:t>We might expect this if a population shrinks</a:t>
            </a:r>
          </a:p>
        </p:txBody>
      </p:sp>
      <p:sp>
        <p:nvSpPr>
          <p:cNvPr id="4" name="Slide Number Placeholder 3"/>
          <p:cNvSpPr>
            <a:spLocks noGrp="1"/>
          </p:cNvSpPr>
          <p:nvPr>
            <p:ph type="sldNum" sz="quarter" idx="5"/>
          </p:nvPr>
        </p:nvSpPr>
        <p:spPr/>
        <p:txBody>
          <a:bodyPr/>
          <a:lstStyle/>
          <a:p>
            <a:fld id="{2A39F101-ADD7-BA40-B8A0-A2A024F14DB5}" type="slidenum">
              <a:rPr lang="en-US" smtClean="0"/>
              <a:t>5</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may lead to technical issues is that we are not getting all of the information that we can from our data. We can only use markers that align in all individual and here you can see that alignments rates are fairly low</a:t>
            </a:r>
          </a:p>
          <a:p>
            <a:r>
              <a:rPr lang="en-US" dirty="0"/>
              <a:t>––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194663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223685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0A80-4F6C-0842-9B30-AD2766A44E2A}"/>
              </a:ext>
            </a:extLst>
          </p:cNvPr>
          <p:cNvSpPr>
            <a:spLocks noGrp="1"/>
          </p:cNvSpPr>
          <p:nvPr>
            <p:ph type="ctrTitle"/>
          </p:nvPr>
        </p:nvSpPr>
        <p:spPr/>
        <p:txBody>
          <a:bodyPr/>
          <a:lstStyle/>
          <a:p>
            <a:r>
              <a:rPr lang="en-US" dirty="0">
                <a:solidFill>
                  <a:schemeClr val="bg1"/>
                </a:solidFill>
              </a:rPr>
              <a:t>Assembly, N</a:t>
            </a:r>
            <a:r>
              <a:rPr lang="en-US" baseline="-25000" dirty="0">
                <a:solidFill>
                  <a:schemeClr val="bg1"/>
                </a:solidFill>
              </a:rPr>
              <a:t>E</a:t>
            </a:r>
            <a:r>
              <a:rPr lang="en-US" dirty="0">
                <a:solidFill>
                  <a:schemeClr val="bg1"/>
                </a:solidFill>
              </a:rPr>
              <a:t> and Sex Marker(s)</a:t>
            </a:r>
          </a:p>
        </p:txBody>
      </p:sp>
      <p:sp>
        <p:nvSpPr>
          <p:cNvPr id="3" name="Subtitle 2">
            <a:extLst>
              <a:ext uri="{FF2B5EF4-FFF2-40B4-BE49-F238E27FC236}">
                <a16:creationId xmlns:a16="http://schemas.microsoft.com/office/drawing/2014/main" id="{8BC77E6F-AD8E-5A42-B5B0-636AAADE7E56}"/>
              </a:ext>
            </a:extLst>
          </p:cNvPr>
          <p:cNvSpPr>
            <a:spLocks noGrp="1"/>
          </p:cNvSpPr>
          <p:nvPr>
            <p:ph type="subTitle" idx="1"/>
          </p:nvPr>
        </p:nvSpPr>
        <p:spPr>
          <a:xfrm>
            <a:off x="1" y="3602037"/>
            <a:ext cx="12192000" cy="1851705"/>
          </a:xfrm>
        </p:spPr>
        <p:txBody>
          <a:bodyPr>
            <a:normAutofit/>
          </a:bodyPr>
          <a:lstStyle/>
          <a:p>
            <a:r>
              <a:rPr lang="en-US" dirty="0">
                <a:solidFill>
                  <a:schemeClr val="bg1"/>
                </a:solidFill>
              </a:rPr>
              <a:t>01 March 2021</a:t>
            </a:r>
          </a:p>
          <a:p>
            <a:r>
              <a:rPr lang="en-US" dirty="0">
                <a:solidFill>
                  <a:schemeClr val="bg1"/>
                </a:solidFill>
              </a:rPr>
              <a:t>Shannon EK Joslin</a:t>
            </a:r>
          </a:p>
          <a:p>
            <a:r>
              <a:rPr lang="en-US" dirty="0">
                <a:solidFill>
                  <a:schemeClr val="bg1"/>
                </a:solidFill>
              </a:rPr>
              <a:t>Slides: </a:t>
            </a:r>
          </a:p>
          <a:p>
            <a:r>
              <a:rPr lang="en-US" sz="2000" dirty="0">
                <a:solidFill>
                  <a:schemeClr val="bg1"/>
                </a:solidFill>
              </a:rPr>
              <a:t>https://</a:t>
            </a:r>
            <a:r>
              <a:rPr lang="en-US" sz="2000" dirty="0" err="1">
                <a:solidFill>
                  <a:schemeClr val="bg1"/>
                </a:solidFill>
              </a:rPr>
              <a:t>github.com</a:t>
            </a:r>
            <a:r>
              <a:rPr lang="en-US" sz="2000" dirty="0">
                <a:solidFill>
                  <a:schemeClr val="bg1"/>
                </a:solidFill>
              </a:rPr>
              <a:t>/</a:t>
            </a:r>
            <a:r>
              <a:rPr lang="en-US" sz="2000" dirty="0" err="1">
                <a:solidFill>
                  <a:schemeClr val="bg1"/>
                </a:solidFill>
              </a:rPr>
              <a:t>shannonekj</a:t>
            </a:r>
            <a:r>
              <a:rPr lang="en-US" sz="2000" dirty="0">
                <a:solidFill>
                  <a:schemeClr val="bg1"/>
                </a:solidFill>
              </a:rPr>
              <a:t>/presentations/raw/master/2021_02-SWC/ assembly-ne-</a:t>
            </a:r>
            <a:r>
              <a:rPr lang="en-US" sz="2000" dirty="0" err="1">
                <a:solidFill>
                  <a:schemeClr val="bg1"/>
                </a:solidFill>
              </a:rPr>
              <a:t>sex.pptx</a:t>
            </a:r>
            <a:endParaRPr lang="en-US" sz="2000" dirty="0">
              <a:solidFill>
                <a:schemeClr val="bg1"/>
              </a:solidFill>
            </a:endParaRPr>
          </a:p>
        </p:txBody>
      </p:sp>
    </p:spTree>
    <p:extLst>
      <p:ext uri="{BB962C8B-B14F-4D97-AF65-F5344CB8AC3E}">
        <p14:creationId xmlns:p14="http://schemas.microsoft.com/office/powerpoint/2010/main" val="283646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Better alignments</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911085240"/>
              </p:ext>
            </p:extLst>
          </p:nvPr>
        </p:nvGraphicFramePr>
        <p:xfrm>
          <a:off x="4530634" y="2269762"/>
          <a:ext cx="2297017" cy="655320"/>
        </p:xfrm>
        <a:graphic>
          <a:graphicData uri="http://schemas.openxmlformats.org/drawingml/2006/table">
            <a:tbl>
              <a:tblPr firstRow="1" bandRow="1">
                <a:tableStyleId>{073A0DAA-6AF3-43AB-8588-CEC1D06C72B9}</a:tableStyleId>
              </a:tblPr>
              <a:tblGrid>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endParaRPr lang="en-US" sz="1000" dirty="0"/>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92.6%</a:t>
                      </a:r>
                    </a:p>
                  </a:txBody>
                  <a:tcPr marL="68580" marR="68580" marT="34290" marB="34290"/>
                </a:tc>
                <a:extLst>
                  <a:ext uri="{0D108BD9-81ED-4DB2-BD59-A6C34878D82A}">
                    <a16:rowId xmlns:a16="http://schemas.microsoft.com/office/drawing/2014/main" val="5052397"/>
                  </a:ext>
                </a:extLst>
              </a:tr>
            </a:tbl>
          </a:graphicData>
        </a:graphic>
      </p:graphicFrame>
      <p:sp>
        <p:nvSpPr>
          <p:cNvPr id="6" name="Title 1">
            <a:extLst>
              <a:ext uri="{FF2B5EF4-FFF2-40B4-BE49-F238E27FC236}">
                <a16:creationId xmlns:a16="http://schemas.microsoft.com/office/drawing/2014/main" id="{6BC39EEC-BFC2-4641-8C7D-BB0775B36EB4}"/>
              </a:ext>
            </a:extLst>
          </p:cNvPr>
          <p:cNvSpPr txBox="1">
            <a:spLocks/>
          </p:cNvSpPr>
          <p:nvPr/>
        </p:nvSpPr>
        <p:spPr>
          <a:xfrm>
            <a:off x="947058" y="3504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Better estimates…?</a:t>
            </a:r>
          </a:p>
        </p:txBody>
      </p:sp>
    </p:spTree>
    <p:extLst>
      <p:ext uri="{BB962C8B-B14F-4D97-AF65-F5344CB8AC3E}">
        <p14:creationId xmlns:p14="http://schemas.microsoft.com/office/powerpoint/2010/main" val="250642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Sex marker</a:t>
            </a:r>
          </a:p>
        </p:txBody>
      </p:sp>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2"/>
          <a:stretch>
            <a:fillRect/>
          </a:stretch>
        </p:blipFill>
        <p:spPr>
          <a:xfrm>
            <a:off x="1019907" y="1356302"/>
            <a:ext cx="10152185" cy="5388933"/>
          </a:xfrm>
          <a:prstGeom prst="rect">
            <a:avLst/>
          </a:prstGeom>
        </p:spPr>
      </p:pic>
    </p:spTree>
    <p:extLst>
      <p:ext uri="{BB962C8B-B14F-4D97-AF65-F5344CB8AC3E}">
        <p14:creationId xmlns:p14="http://schemas.microsoft.com/office/powerpoint/2010/main" val="16744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Questions?</a:t>
            </a:r>
          </a:p>
        </p:txBody>
      </p:sp>
    </p:spTree>
    <p:extLst>
      <p:ext uri="{BB962C8B-B14F-4D97-AF65-F5344CB8AC3E}">
        <p14:creationId xmlns:p14="http://schemas.microsoft.com/office/powerpoint/2010/main" val="217203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Sex marker</a:t>
            </a:r>
          </a:p>
        </p:txBody>
      </p:sp>
      <p:sp>
        <p:nvSpPr>
          <p:cNvPr id="5" name="Rectangle 4">
            <a:extLst>
              <a:ext uri="{FF2B5EF4-FFF2-40B4-BE49-F238E27FC236}">
                <a16:creationId xmlns:a16="http://schemas.microsoft.com/office/drawing/2014/main" id="{538C1DD4-F88F-CA44-8CA8-818A2AEAFE00}"/>
              </a:ext>
            </a:extLst>
          </p:cNvPr>
          <p:cNvSpPr/>
          <p:nvPr/>
        </p:nvSpPr>
        <p:spPr>
          <a:xfrm>
            <a:off x="838200" y="1991903"/>
            <a:ext cx="5196840" cy="35792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1E2D8C7-4E93-3C45-AE4E-FC9E4E2E2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8764"/>
            <a:ext cx="5016500" cy="3365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5AB646-84FF-C440-9C55-CD419B3BA0FD}"/>
              </a:ext>
            </a:extLst>
          </p:cNvPr>
          <p:cNvSpPr/>
          <p:nvPr/>
        </p:nvSpPr>
        <p:spPr>
          <a:xfrm>
            <a:off x="6409509" y="1991903"/>
            <a:ext cx="5196840" cy="35792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64B81AA7-0BE3-B24A-90B4-9C6356223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349" y="2086064"/>
            <a:ext cx="5080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3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FB70C6-E96C-3C4F-9DF8-64DE9BFC80BD}"/>
              </a:ext>
            </a:extLst>
          </p:cNvPr>
          <p:cNvSpPr>
            <a:spLocks noGrp="1"/>
          </p:cNvSpPr>
          <p:nvPr>
            <p:ph type="title"/>
          </p:nvPr>
        </p:nvSpPr>
        <p:spPr>
          <a:xfrm>
            <a:off x="1257474" y="4093312"/>
            <a:ext cx="5875644" cy="1264588"/>
          </a:xfrm>
        </p:spPr>
        <p:txBody>
          <a:bodyPr vert="horz" lIns="91440" tIns="45720" rIns="91440" bIns="45720" rtlCol="0" anchor="ctr">
            <a:normAutofit/>
          </a:bodyPr>
          <a:lstStyle/>
          <a:p>
            <a:pPr algn="r"/>
            <a:r>
              <a:rPr lang="en-US" sz="6000" dirty="0">
                <a:solidFill>
                  <a:schemeClr val="bg1"/>
                </a:solidFill>
              </a:rPr>
              <a:t>Thank you!</a:t>
            </a:r>
          </a:p>
        </p:txBody>
      </p:sp>
      <p:sp>
        <p:nvSpPr>
          <p:cNvPr id="7" name="Content Placeholder 2">
            <a:extLst>
              <a:ext uri="{FF2B5EF4-FFF2-40B4-BE49-F238E27FC236}">
                <a16:creationId xmlns:a16="http://schemas.microsoft.com/office/drawing/2014/main" id="{5DE4237A-5350-8A4A-9FC1-8ADB158F5BA2}"/>
              </a:ext>
            </a:extLst>
          </p:cNvPr>
          <p:cNvSpPr>
            <a:spLocks noGrp="1"/>
          </p:cNvSpPr>
          <p:nvPr>
            <p:ph idx="1"/>
          </p:nvPr>
        </p:nvSpPr>
        <p:spPr>
          <a:xfrm>
            <a:off x="7523861" y="4160863"/>
            <a:ext cx="2230655" cy="1385506"/>
          </a:xfrm>
        </p:spPr>
        <p:txBody>
          <a:bodyPr vert="horz" lIns="91440" tIns="45720" rIns="91440" bIns="45720" rtlCol="0" anchor="ctr">
            <a:normAutofit/>
          </a:bodyPr>
          <a:lstStyle/>
          <a:p>
            <a:pPr marL="0" indent="0" algn="ctr">
              <a:buNone/>
            </a:pPr>
            <a:r>
              <a:rPr lang="en-US" sz="1700" dirty="0">
                <a:solidFill>
                  <a:schemeClr val="bg1"/>
                </a:solidFill>
              </a:rPr>
              <a:t>Genomic Variation Lab</a:t>
            </a:r>
          </a:p>
          <a:p>
            <a:pPr marL="0" indent="0" algn="ctr">
              <a:buNone/>
            </a:pPr>
            <a:r>
              <a:rPr lang="en-US" sz="1700" dirty="0">
                <a:solidFill>
                  <a:schemeClr val="bg1"/>
                </a:solidFill>
              </a:rPr>
              <a:t>Miller Lab</a:t>
            </a:r>
          </a:p>
        </p:txBody>
      </p:sp>
      <p:pic>
        <p:nvPicPr>
          <p:cNvPr id="8" name="Picture 7">
            <a:extLst>
              <a:ext uri="{FF2B5EF4-FFF2-40B4-BE49-F238E27FC236}">
                <a16:creationId xmlns:a16="http://schemas.microsoft.com/office/drawing/2014/main" id="{898A0E41-E517-1B43-B5B9-40AF0F080851}"/>
              </a:ext>
            </a:extLst>
          </p:cNvPr>
          <p:cNvPicPr>
            <a:picLocks noChangeAspect="1"/>
          </p:cNvPicPr>
          <p:nvPr/>
        </p:nvPicPr>
        <p:blipFill rotWithShape="1">
          <a:blip r:embed="rId2"/>
          <a:srcRect t="17911" b="15423"/>
          <a:stretch/>
        </p:blipFill>
        <p:spPr>
          <a:xfrm>
            <a:off x="1882022" y="371377"/>
            <a:ext cx="7863619" cy="3931801"/>
          </a:xfrm>
          <a:prstGeom prst="rect">
            <a:avLst/>
          </a:prstGeom>
        </p:spPr>
      </p:pic>
      <p:pic>
        <p:nvPicPr>
          <p:cNvPr id="9" name="Picture 8">
            <a:extLst>
              <a:ext uri="{FF2B5EF4-FFF2-40B4-BE49-F238E27FC236}">
                <a16:creationId xmlns:a16="http://schemas.microsoft.com/office/drawing/2014/main" id="{C54C5E74-DC08-CD44-BE5F-5D114E55854B}"/>
              </a:ext>
            </a:extLst>
          </p:cNvPr>
          <p:cNvPicPr>
            <a:picLocks noChangeAspect="1"/>
          </p:cNvPicPr>
          <p:nvPr/>
        </p:nvPicPr>
        <p:blipFill>
          <a:blip r:embed="rId3"/>
          <a:stretch>
            <a:fillRect/>
          </a:stretch>
        </p:blipFill>
        <p:spPr>
          <a:xfrm>
            <a:off x="993019" y="3062703"/>
            <a:ext cx="1685986" cy="3423920"/>
          </a:xfrm>
          <a:prstGeom prst="rect">
            <a:avLst/>
          </a:prstGeom>
        </p:spPr>
      </p:pic>
      <p:pic>
        <p:nvPicPr>
          <p:cNvPr id="10" name="Picture 9">
            <a:extLst>
              <a:ext uri="{FF2B5EF4-FFF2-40B4-BE49-F238E27FC236}">
                <a16:creationId xmlns:a16="http://schemas.microsoft.com/office/drawing/2014/main" id="{6C53169C-F6AA-8646-A94B-B99FF4D0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199" y="5390010"/>
            <a:ext cx="1041977" cy="1096613"/>
          </a:xfrm>
          <a:prstGeom prst="rect">
            <a:avLst/>
          </a:prstGeom>
        </p:spPr>
      </p:pic>
      <p:sp>
        <p:nvSpPr>
          <p:cNvPr id="13" name="TextBox 12">
            <a:extLst>
              <a:ext uri="{FF2B5EF4-FFF2-40B4-BE49-F238E27FC236}">
                <a16:creationId xmlns:a16="http://schemas.microsoft.com/office/drawing/2014/main" id="{D09B9CCE-7EAB-1645-B303-7C9A022219AC}"/>
              </a:ext>
            </a:extLst>
          </p:cNvPr>
          <p:cNvSpPr txBox="1"/>
          <p:nvPr/>
        </p:nvSpPr>
        <p:spPr>
          <a:xfrm>
            <a:off x="3574767" y="5138560"/>
            <a:ext cx="1595309" cy="1200329"/>
          </a:xfrm>
          <a:prstGeom prst="rect">
            <a:avLst/>
          </a:prstGeom>
          <a:noFill/>
        </p:spPr>
        <p:txBody>
          <a:bodyPr wrap="none" rtlCol="0">
            <a:spAutoFit/>
          </a:bodyPr>
          <a:lstStyle/>
          <a:p>
            <a:r>
              <a:rPr lang="en-US" dirty="0">
                <a:solidFill>
                  <a:schemeClr val="bg1"/>
                </a:solidFill>
              </a:rPr>
              <a:t>Mandi Finger</a:t>
            </a:r>
          </a:p>
          <a:p>
            <a:r>
              <a:rPr lang="en-US" dirty="0">
                <a:solidFill>
                  <a:schemeClr val="bg1"/>
                </a:solidFill>
              </a:rPr>
              <a:t>Alisha </a:t>
            </a:r>
            <a:r>
              <a:rPr lang="en-US" dirty="0" err="1">
                <a:solidFill>
                  <a:schemeClr val="bg1"/>
                </a:solidFill>
              </a:rPr>
              <a:t>Goodbla</a:t>
            </a:r>
            <a:endParaRPr lang="en-US" dirty="0">
              <a:solidFill>
                <a:schemeClr val="bg1"/>
              </a:solidFill>
            </a:endParaRPr>
          </a:p>
          <a:p>
            <a:r>
              <a:rPr lang="en-US" dirty="0">
                <a:solidFill>
                  <a:schemeClr val="bg1"/>
                </a:solidFill>
              </a:rPr>
              <a:t>Ismail </a:t>
            </a:r>
            <a:r>
              <a:rPr lang="en-US" dirty="0" err="1">
                <a:solidFill>
                  <a:schemeClr val="bg1"/>
                </a:solidFill>
              </a:rPr>
              <a:t>Saglam</a:t>
            </a:r>
            <a:endParaRPr lang="en-US" dirty="0">
              <a:solidFill>
                <a:schemeClr val="bg1"/>
              </a:solidFill>
            </a:endParaRPr>
          </a:p>
          <a:p>
            <a:r>
              <a:rPr lang="en-US" dirty="0">
                <a:solidFill>
                  <a:schemeClr val="bg1"/>
                </a:solidFill>
              </a:rPr>
              <a:t>Titus Brown</a:t>
            </a:r>
          </a:p>
        </p:txBody>
      </p:sp>
      <p:sp>
        <p:nvSpPr>
          <p:cNvPr id="14" name="TextBox 13">
            <a:extLst>
              <a:ext uri="{FF2B5EF4-FFF2-40B4-BE49-F238E27FC236}">
                <a16:creationId xmlns:a16="http://schemas.microsoft.com/office/drawing/2014/main" id="{5BAF1912-EB12-DD4C-B99A-AB4518455B5A}"/>
              </a:ext>
            </a:extLst>
          </p:cNvPr>
          <p:cNvSpPr txBox="1"/>
          <p:nvPr/>
        </p:nvSpPr>
        <p:spPr>
          <a:xfrm>
            <a:off x="5601544" y="5138560"/>
            <a:ext cx="1890518" cy="1200329"/>
          </a:xfrm>
          <a:prstGeom prst="rect">
            <a:avLst/>
          </a:prstGeom>
          <a:noFill/>
        </p:spPr>
        <p:txBody>
          <a:bodyPr wrap="none" rtlCol="0">
            <a:spAutoFit/>
          </a:bodyPr>
          <a:lstStyle/>
          <a:p>
            <a:r>
              <a:rPr lang="en-US" dirty="0">
                <a:solidFill>
                  <a:schemeClr val="bg1"/>
                </a:solidFill>
              </a:rPr>
              <a:t>Mike Miller</a:t>
            </a:r>
          </a:p>
          <a:p>
            <a:r>
              <a:rPr lang="en-US" dirty="0">
                <a:solidFill>
                  <a:schemeClr val="bg1"/>
                </a:solidFill>
              </a:rPr>
              <a:t>Andrea Schreier</a:t>
            </a:r>
          </a:p>
          <a:p>
            <a:r>
              <a:rPr lang="en-US" dirty="0">
                <a:solidFill>
                  <a:schemeClr val="bg1"/>
                </a:solidFill>
              </a:rPr>
              <a:t>Melinda </a:t>
            </a:r>
            <a:r>
              <a:rPr lang="en-US" dirty="0" err="1">
                <a:solidFill>
                  <a:schemeClr val="bg1"/>
                </a:solidFill>
              </a:rPr>
              <a:t>Baerwald</a:t>
            </a:r>
            <a:endParaRPr lang="en-US" dirty="0">
              <a:solidFill>
                <a:schemeClr val="bg1"/>
              </a:solidFill>
            </a:endParaRPr>
          </a:p>
          <a:p>
            <a:r>
              <a:rPr lang="en-US" dirty="0">
                <a:solidFill>
                  <a:schemeClr val="bg1"/>
                </a:solidFill>
              </a:rPr>
              <a:t>Ted Sommers</a:t>
            </a:r>
          </a:p>
        </p:txBody>
      </p:sp>
    </p:spTree>
    <p:extLst>
      <p:ext uri="{BB962C8B-B14F-4D97-AF65-F5344CB8AC3E}">
        <p14:creationId xmlns:p14="http://schemas.microsoft.com/office/powerpoint/2010/main" val="205645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Original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2628 wild fish from 1993 – 2019</a:t>
            </a:r>
          </a:p>
          <a:p>
            <a:r>
              <a:rPr lang="en-US" dirty="0">
                <a:solidFill>
                  <a:schemeClr val="bg1"/>
                </a:solidFill>
              </a:rPr>
              <a:t>RAD sequencing for each fish</a:t>
            </a:r>
          </a:p>
          <a:p>
            <a:pPr lvl="1"/>
            <a:r>
              <a:rPr lang="en-US" dirty="0">
                <a:solidFill>
                  <a:schemeClr val="bg1"/>
                </a:solidFill>
              </a:rPr>
              <a:t>Gives you data roughly every 65,000 base pairs</a:t>
            </a:r>
          </a:p>
          <a:p>
            <a:r>
              <a:rPr lang="en-US" dirty="0">
                <a:solidFill>
                  <a:schemeClr val="bg1"/>
                </a:solidFill>
              </a:rPr>
              <a:t>Initial</a:t>
            </a:r>
            <a:r>
              <a:rPr lang="en-US" i="1" dirty="0">
                <a:solidFill>
                  <a:schemeClr val="bg1"/>
                </a:solidFill>
              </a:rPr>
              <a:t> de novo</a:t>
            </a:r>
            <a:r>
              <a:rPr lang="en-US" dirty="0">
                <a:solidFill>
                  <a:schemeClr val="bg1"/>
                </a:solidFill>
              </a:rPr>
              <a:t> assembly using RAD sequencing</a:t>
            </a:r>
          </a:p>
          <a:p>
            <a:pPr lvl="1"/>
            <a:r>
              <a:rPr lang="en-US" dirty="0">
                <a:solidFill>
                  <a:schemeClr val="bg1"/>
                </a:solidFill>
              </a:rPr>
              <a:t>Used for first estimates of effective population size</a:t>
            </a: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Effective Population Size (N</a:t>
            </a:r>
            <a:r>
              <a:rPr lang="en-US" baseline="-25000" dirty="0">
                <a:solidFill>
                  <a:schemeClr val="bg1"/>
                </a:solidFill>
              </a:rPr>
              <a:t>E</a:t>
            </a:r>
            <a:r>
              <a:rPr lang="en-US" dirty="0">
                <a:solidFill>
                  <a:schemeClr val="bg1"/>
                </a:solidFill>
              </a:rPr>
              <a:t>) – quick background</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lnSpcReduction="10000"/>
          </a:bodyPr>
          <a:lstStyle/>
          <a:p>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endParaRPr lang="en-US" dirty="0">
              <a:solidFill>
                <a:schemeClr val="bg1">
                  <a:lumMod val="65000"/>
                </a:schemeClr>
              </a:solidFill>
            </a:endParaRPr>
          </a:p>
          <a:p>
            <a:r>
              <a:rPr lang="en-US" dirty="0">
                <a:solidFill>
                  <a:schemeClr val="bg1"/>
                </a:solidFill>
              </a:rPr>
              <a:t>Specified quantities of interest have different uses</a:t>
            </a:r>
          </a:p>
          <a:p>
            <a:r>
              <a:rPr lang="en-US" dirty="0">
                <a:solidFill>
                  <a:schemeClr val="bg1"/>
                </a:solidFill>
              </a:rPr>
              <a:t>Can look at historical (Watterson’s &amp; Pi ) or contemporary (</a:t>
            </a:r>
            <a:r>
              <a:rPr lang="en-US" dirty="0" err="1">
                <a:solidFill>
                  <a:schemeClr val="bg1"/>
                </a:solidFill>
              </a:rPr>
              <a:t>Jorde</a:t>
            </a:r>
            <a:r>
              <a:rPr lang="en-US" dirty="0">
                <a:solidFill>
                  <a:schemeClr val="bg1"/>
                </a:solidFill>
              </a:rPr>
              <a:t> &amp; Ryman, </a:t>
            </a:r>
            <a:r>
              <a:rPr lang="en-US" dirty="0" err="1">
                <a:solidFill>
                  <a:schemeClr val="bg1"/>
                </a:solidFill>
              </a:rPr>
              <a:t>Nei</a:t>
            </a:r>
            <a:r>
              <a:rPr lang="en-US" dirty="0">
                <a:solidFill>
                  <a:schemeClr val="bg1"/>
                </a:solidFill>
              </a:rPr>
              <a:t> &amp; Tajima, and Pollak) N</a:t>
            </a:r>
            <a:r>
              <a:rPr lang="en-US" baseline="-25000" dirty="0">
                <a:solidFill>
                  <a:schemeClr val="bg1"/>
                </a:solidFill>
              </a:rPr>
              <a:t>E</a:t>
            </a:r>
            <a:r>
              <a:rPr lang="en-US" dirty="0">
                <a:solidFill>
                  <a:schemeClr val="bg1"/>
                </a:solidFill>
              </a:rPr>
              <a:t> as</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Ne</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2"/>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Ne</a:t>
            </a:r>
          </a:p>
        </p:txBody>
      </p:sp>
      <p:pic>
        <p:nvPicPr>
          <p:cNvPr id="9" name="Picture 8">
            <a:extLst>
              <a:ext uri="{FF2B5EF4-FFF2-40B4-BE49-F238E27FC236}">
                <a16:creationId xmlns:a16="http://schemas.microsoft.com/office/drawing/2014/main" id="{44685854-7C9A-2349-AEC9-643019F83A83}"/>
              </a:ext>
            </a:extLst>
          </p:cNvPr>
          <p:cNvPicPr>
            <a:picLocks noChangeAspect="1"/>
          </p:cNvPicPr>
          <p:nvPr/>
        </p:nvPicPr>
        <p:blipFill>
          <a:blip r:embed="rId3"/>
          <a:stretch>
            <a:fillRect/>
          </a:stretch>
        </p:blipFill>
        <p:spPr>
          <a:xfrm>
            <a:off x="254881" y="1690688"/>
            <a:ext cx="6542653" cy="4361768"/>
          </a:xfrm>
          <a:prstGeom prst="rect">
            <a:avLst/>
          </a:prstGeom>
        </p:spPr>
      </p:pic>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4"/>
          <a:stretch>
            <a:fillRect/>
          </a:stretch>
        </p:blipFill>
        <p:spPr>
          <a:xfrm>
            <a:off x="5378132" y="1690687"/>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much information did we glean?</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645401" y="1660922"/>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2361532798"/>
              </p:ext>
            </p:extLst>
          </p:nvPr>
        </p:nvGraphicFramePr>
        <p:xfrm>
          <a:off x="6041572" y="2057649"/>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508040" y="4229294"/>
            <a:ext cx="1319259" cy="713113"/>
          </a:xfrm>
          <a:prstGeom prst="rect">
            <a:avLst/>
          </a:prstGeom>
        </p:spPr>
      </p:pic>
    </p:spTree>
    <p:extLst>
      <p:ext uri="{BB962C8B-B14F-4D97-AF65-F5344CB8AC3E}">
        <p14:creationId xmlns:p14="http://schemas.microsoft.com/office/powerpoint/2010/main" val="2759725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Get a better assembly</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1825625"/>
            <a:ext cx="5052608" cy="4351338"/>
          </a:xfrm>
        </p:spPr>
        <p:txBody>
          <a:bodyPr/>
          <a:lstStyle/>
          <a:p>
            <a:r>
              <a:rPr lang="en-US" dirty="0">
                <a:solidFill>
                  <a:schemeClr val="bg1"/>
                </a:solidFill>
              </a:rPr>
              <a:t>Use more current sequencing technology to create a chromosome-scale hybrid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5959871" y="2546292"/>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403622" y="4548218"/>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7438816" y="228387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031497" y="4011243"/>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1386214" y="379332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573097" y="3924571"/>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257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Both assist in validating each other</a:t>
            </a:r>
          </a:p>
          <a:p>
            <a:pPr marL="0" indent="0">
              <a:buNone/>
            </a:pPr>
            <a:endParaRPr lang="en-US" dirty="0">
              <a:solidFill>
                <a:schemeClr val="bg1"/>
              </a:solidFill>
            </a:endParaRPr>
          </a:p>
        </p:txBody>
      </p:sp>
    </p:spTree>
    <p:extLst>
      <p:ext uri="{BB962C8B-B14F-4D97-AF65-F5344CB8AC3E}">
        <p14:creationId xmlns:p14="http://schemas.microsoft.com/office/powerpoint/2010/main" val="289707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Comparison metrics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1159818347"/>
              </p:ext>
            </p:extLst>
          </p:nvPr>
        </p:nvGraphicFramePr>
        <p:xfrm>
          <a:off x="2941320" y="2498271"/>
          <a:ext cx="6309360" cy="266192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Hybrid Assembly</a:t>
                      </a:r>
                    </a:p>
                    <a:p>
                      <a:pPr algn="ctr"/>
                      <a:r>
                        <a:rPr lang="en-US" dirty="0"/>
                        <a:t>(female)</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Scaffold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of Scaffolds</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Tree>
    <p:extLst>
      <p:ext uri="{BB962C8B-B14F-4D97-AF65-F5344CB8AC3E}">
        <p14:creationId xmlns:p14="http://schemas.microsoft.com/office/powerpoint/2010/main" val="2842163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3419</TotalTime>
  <Words>466</Words>
  <Application>Microsoft Macintosh PowerPoint</Application>
  <PresentationFormat>Widescreen</PresentationFormat>
  <Paragraphs>119</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Roboto</vt:lpstr>
      <vt:lpstr>Office Theme</vt:lpstr>
      <vt:lpstr>Assembly, NE and Sex Marker(s)</vt:lpstr>
      <vt:lpstr>Original datasets</vt:lpstr>
      <vt:lpstr>Effective Population Size (NE) – quick background</vt:lpstr>
      <vt:lpstr>Historical Ne</vt:lpstr>
      <vt:lpstr>Contemporary Ne</vt:lpstr>
      <vt:lpstr>How much information did we glean?</vt:lpstr>
      <vt:lpstr>Get a better assembly</vt:lpstr>
      <vt:lpstr>We achieved two high quality assemblies</vt:lpstr>
      <vt:lpstr>Comparison metrics</vt:lpstr>
      <vt:lpstr>Better alignments</vt:lpstr>
      <vt:lpstr>Sex marker</vt:lpstr>
      <vt:lpstr>Questions?</vt:lpstr>
      <vt:lpstr>Sex marker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18</cp:revision>
  <dcterms:created xsi:type="dcterms:W3CDTF">2021-02-15T18:52:11Z</dcterms:created>
  <dcterms:modified xsi:type="dcterms:W3CDTF">2021-02-23T00:35:49Z</dcterms:modified>
</cp:coreProperties>
</file>